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206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FE3"/>
          </a:solidFill>
        </a:fill>
      </a:tcStyle>
    </a:wholeTbl>
    <a:band2H>
      <a:tcTxStyle/>
      <a:tcStyle>
        <a:tcBdr/>
        <a:fill>
          <a:solidFill>
            <a:srgbClr val="EAF0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9E0"/>
          </a:solidFill>
        </a:fill>
      </a:tcStyle>
    </a:wholeTbl>
    <a:band2H>
      <a:tcTxStyle/>
      <a:tcStyle>
        <a:tcBdr/>
        <a:fill>
          <a:solidFill>
            <a:srgbClr val="EDED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8DA"/>
          </a:solidFill>
        </a:fill>
      </a:tcStyle>
    </a:wholeTbl>
    <a:band2H>
      <a:tcTxStyle/>
      <a:tcStyle>
        <a:tcBdr/>
        <a:fill>
          <a:solidFill>
            <a:srgbClr val="EC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2060"/>
        </a:fontRef>
        <a:srgbClr val="002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D1"/>
          </a:solidFill>
        </a:fill>
      </a:tcStyle>
    </a:wholeTbl>
    <a:band2H>
      <a:tcTxStyle/>
      <a:tcStyle>
        <a:tcBdr/>
        <a:fill>
          <a:solidFill>
            <a:srgbClr val="E6E7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206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solidFill>
            <a:srgbClr val="002060">
              <a:alpha val="20000"/>
            </a:srgbClr>
          </a:solidFill>
        </a:fill>
      </a:tcStyle>
    </a:firstCol>
    <a:lastRow>
      <a:tcTxStyle b="on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50800" cap="flat">
              <a:solidFill>
                <a:srgbClr val="002060"/>
              </a:solidFill>
              <a:prstDash val="solid"/>
              <a:round/>
            </a:ln>
          </a:top>
          <a:bottom>
            <a:ln w="127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2060"/>
        </a:fontRef>
        <a:srgbClr val="002060"/>
      </a:tcTxStyle>
      <a:tcStyle>
        <a:tcBdr>
          <a:left>
            <a:ln w="12700" cap="flat">
              <a:solidFill>
                <a:srgbClr val="002060"/>
              </a:solidFill>
              <a:prstDash val="solid"/>
              <a:round/>
            </a:ln>
          </a:left>
          <a:right>
            <a:ln w="12700" cap="flat">
              <a:solidFill>
                <a:srgbClr val="002060"/>
              </a:solidFill>
              <a:prstDash val="solid"/>
              <a:round/>
            </a:ln>
          </a:right>
          <a:top>
            <a:ln w="12700" cap="flat">
              <a:solidFill>
                <a:srgbClr val="002060"/>
              </a:solidFill>
              <a:prstDash val="solid"/>
              <a:round/>
            </a:ln>
          </a:top>
          <a:bottom>
            <a:ln w="25400" cap="flat">
              <a:solidFill>
                <a:srgbClr val="002060"/>
              </a:solidFill>
              <a:prstDash val="solid"/>
              <a:round/>
            </a:ln>
          </a:bottom>
          <a:insideH>
            <a:ln w="12700" cap="flat">
              <a:solidFill>
                <a:srgbClr val="002060"/>
              </a:solidFill>
              <a:prstDash val="solid"/>
              <a:round/>
            </a:ln>
          </a:insideH>
          <a:insideV>
            <a:ln w="12700" cap="flat">
              <a:solidFill>
                <a:srgbClr val="00206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m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95" y="1690179"/>
            <a:ext cx="91440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/>
        </p:nvSpPr>
        <p:spPr>
          <a:xfrm>
            <a:off x="-3077" y="-654"/>
            <a:ext cx="9153940" cy="6858001"/>
          </a:xfrm>
          <a:prstGeom prst="rect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FFFFFF">
                  <a:alpha val="26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838681" y="0"/>
            <a:ext cx="2305319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2303" y="21589"/>
                </a:lnTo>
                <a:cubicBezTo>
                  <a:pt x="14535" y="17833"/>
                  <a:pt x="18146" y="7934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50800" dir="108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0" y="4481152"/>
            <a:ext cx="9144001" cy="237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29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2075" y="19571"/>
                  <a:pt x="8438" y="18598"/>
                  <a:pt x="0" y="17299"/>
                </a:cubicBezTo>
                <a:close/>
              </a:path>
            </a:pathLst>
          </a:custGeom>
          <a:solidFill>
            <a:srgbClr val="000000">
              <a:alpha val="45000"/>
            </a:srgbClr>
          </a:solidFill>
          <a:ln w="12700">
            <a:miter lim="400000"/>
          </a:ln>
          <a:effectLst>
            <a:outerShdw blurRad="50800" dist="44450" dir="162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219200" y="1187652"/>
            <a:ext cx="6480048" cy="1265989"/>
          </a:xfrm>
          <a:prstGeom prst="rect">
            <a:avLst/>
          </a:prstGeom>
        </p:spPr>
        <p:txBody>
          <a:bodyPr anchor="b"/>
          <a:lstStyle>
            <a:lvl1pPr algn="r">
              <a:defRPr b="1">
                <a:solidFill>
                  <a:srgbClr val="96999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895600"/>
            <a:ext cx="6480048" cy="76200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spcBef>
                <a:spcPts val="500"/>
              </a:spcBef>
              <a:buClrTx/>
              <a:buSzTx/>
              <a:buNone/>
              <a:defRPr sz="2200"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indent="0" algn="r">
              <a:spcBef>
                <a:spcPts val="500"/>
              </a:spcBef>
              <a:buClrTx/>
              <a:buSzTx/>
              <a:buNone/>
              <a:defRPr sz="2200"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indent="0" algn="r">
              <a:spcBef>
                <a:spcPts val="500"/>
              </a:spcBef>
              <a:buClrTx/>
              <a:buSzTx/>
              <a:buNone/>
              <a:defRPr sz="2200"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indent="0" algn="r">
              <a:spcBef>
                <a:spcPts val="500"/>
              </a:spcBef>
              <a:buClrTx/>
              <a:buSzTx/>
              <a:buNone/>
              <a:defRPr sz="2200"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indent="0" algn="r">
              <a:spcBef>
                <a:spcPts val="500"/>
              </a:spcBef>
              <a:buClrTx/>
              <a:buSzTx/>
              <a:buNone/>
              <a:defRPr sz="2200">
                <a:effectLst>
                  <a:outerShdw blurRad="50800" dist="38100" dir="2700000" rotWithShape="0">
                    <a:srgbClr val="000000">
                      <a:alpha val="40000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/>
        </p:nvSpPr>
        <p:spPr>
          <a:xfrm flipH="1" flipV="1">
            <a:off x="3047999" y="2770883"/>
            <a:ext cx="4803650" cy="1"/>
          </a:xfrm>
          <a:prstGeom prst="line">
            <a:avLst/>
          </a:prstGeom>
          <a:ln w="28575">
            <a:solidFill>
              <a:srgbClr val="5E636A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7218884" y="-6354"/>
            <a:ext cx="192345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2303" y="21589"/>
                </a:lnTo>
                <a:cubicBezTo>
                  <a:pt x="14535" y="17833"/>
                  <a:pt x="18146" y="7934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A8C6D0">
              <a:alpha val="25000"/>
            </a:srgbClr>
          </a:solidFill>
          <a:ln w="12700">
            <a:miter lim="400000"/>
          </a:ln>
          <a:effectLst>
            <a:outerShdw blurRad="50800" dist="50800" dir="10800000" rotWithShape="0">
              <a:srgbClr val="000000">
                <a:alpha val="4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" name="image4.jpeg" descr="image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84"/>
            <a:ext cx="2142747" cy="63520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/>
          <p:nvPr/>
        </p:nvSpPr>
        <p:spPr>
          <a:xfrm>
            <a:off x="9138871" y="7575543"/>
            <a:ext cx="214885" cy="685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" name="Shape 30"/>
          <p:cNvSpPr txBox="1"/>
          <p:nvPr/>
        </p:nvSpPr>
        <p:spPr>
          <a:xfrm rot="16200000">
            <a:off x="5545234" y="3380615"/>
            <a:ext cx="598575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7200" b="1">
                <a:ln w="1841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Aharoni"/>
                <a:ea typeface="Aharoni"/>
                <a:cs typeface="Aharoni"/>
                <a:sym typeface="Aharoni"/>
              </a:defRPr>
            </a:pPr>
            <a:r>
              <a:t>FSAE</a:t>
            </a:r>
            <a:r>
              <a:rPr b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sz="44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rPr>
              <a:t>Workshop</a:t>
            </a:r>
          </a:p>
        </p:txBody>
      </p:sp>
      <p:sp>
        <p:nvSpPr>
          <p:cNvPr id="31" name="Shape 31"/>
          <p:cNvSpPr txBox="1"/>
          <p:nvPr/>
        </p:nvSpPr>
        <p:spPr>
          <a:xfrm rot="16200000">
            <a:off x="7922903" y="5578817"/>
            <a:ext cx="2106497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000" spc="5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Combustion - Electric - Hybrid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46" y="6224223"/>
            <a:ext cx="273654" cy="264254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bm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image1.png"/>
          <p:cNvPicPr>
            <a:picLocks noChangeAspect="1"/>
          </p:cNvPicPr>
          <p:nvPr/>
        </p:nvPicPr>
        <p:blipFill>
          <a:blip r:embed="rId4"/>
          <a:srcRect l="6842" r="47502" b="4189"/>
          <a:stretch>
            <a:fillRect/>
          </a:stretch>
        </p:blipFill>
        <p:spPr>
          <a:xfrm rot="10800000">
            <a:off x="0" y="-1"/>
            <a:ext cx="1068315" cy="325835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0" y="-807"/>
            <a:ext cx="1084513" cy="3484237"/>
          </a:xfrm>
          <a:prstGeom prst="rect">
            <a:avLst/>
          </a:prstGeom>
          <a:solidFill>
            <a:srgbClr val="FFFFFF">
              <a:alpha val="7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" name="image2.png" descr="imag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5733236"/>
            <a:ext cx="2815602" cy="11247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6365966" y="5699759"/>
            <a:ext cx="2778035" cy="1158241"/>
          </a:xfrm>
          <a:prstGeom prst="rect">
            <a:avLst/>
          </a:prstGeom>
          <a:solidFill>
            <a:srgbClr val="FFFFFF">
              <a:alpha val="7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" name="Shape 6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gradFill>
            <a:gsLst>
              <a:gs pos="15000">
                <a:srgbClr val="FFFFFF">
                  <a:alpha val="0"/>
                </a:srgbClr>
              </a:gs>
              <a:gs pos="43000">
                <a:srgbClr val="FFFFFF">
                  <a:alpha val="0"/>
                </a:srgbClr>
              </a:gs>
              <a:gs pos="100000">
                <a:srgbClr val="6C6C6C">
                  <a:alpha val="50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 rot="16200000">
            <a:off x="-3009898" y="3009900"/>
            <a:ext cx="6858001" cy="838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0" y="6019799"/>
            <a:ext cx="9144001" cy="838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13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12074" y="19572"/>
                  <a:pt x="8437" y="14431"/>
                  <a:pt x="0" y="13133"/>
                </a:cubicBezTo>
                <a:close/>
              </a:path>
            </a:pathLst>
          </a:custGeom>
          <a:solidFill>
            <a:srgbClr val="6F749E">
              <a:alpha val="5000"/>
            </a:srgbClr>
          </a:solidFill>
          <a:ln w="12700">
            <a:miter lim="400000"/>
          </a:ln>
          <a:effectLst>
            <a:outerShdw blurRad="50800" dist="44450" dir="162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-3110146" y="2680342"/>
            <a:ext cx="7224566" cy="1132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solidFill>
            <a:srgbClr val="0043C8">
              <a:alpha val="1000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" name="Shape 10"/>
          <p:cNvSpPr txBox="1"/>
          <p:nvPr/>
        </p:nvSpPr>
        <p:spPr>
          <a:xfrm>
            <a:off x="-53419" y="6450231"/>
            <a:ext cx="2258501" cy="459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2400" b="1">
                <a:solidFill>
                  <a:srgbClr val="FFFFFF"/>
                </a:solidFill>
                <a:effectLst>
                  <a:outerShdw blurRad="63500" dir="3600000" rotWithShape="0">
                    <a:srgbClr val="000000">
                      <a:alpha val="70000"/>
                    </a:srgbClr>
                  </a:outerShdw>
                </a:effectLst>
                <a:latin typeface="Aharoni"/>
                <a:ea typeface="Aharoni"/>
                <a:cs typeface="Aharoni"/>
                <a:sym typeface="Aharoni"/>
              </a:defRPr>
            </a:pPr>
            <a:r>
              <a:t>FSAE</a:t>
            </a:r>
            <a:r>
              <a:rPr sz="12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sz="1600" b="0" spc="30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rPr>
              <a:t>Workshop</a:t>
            </a:r>
          </a:p>
        </p:txBody>
      </p:sp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762000" y="274638"/>
            <a:ext cx="83820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07317" y="6548846"/>
            <a:ext cx="329365" cy="345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ctr">
              <a:defRPr sz="1600">
                <a:solidFill>
                  <a:srgbClr val="F2F2F2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000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420623" marR="0" indent="-384047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80000"/>
        <a:buFontTx/>
        <a:buChar char="⦿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64579" marR="0" indent="-316523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90000"/>
        <a:buFontTx/>
        <a:buChar char="●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069847" marR="0" indent="-32004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85000"/>
        <a:buFontTx/>
        <a:buChar char="○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399032" marR="0" indent="-356616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90000"/>
        <a:buFontTx/>
        <a:buChar char="●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581911" marR="0" indent="-27431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792222" marR="0" indent="-27431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Tx/>
        <a:buChar char="-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042159" marR="0" indent="-3047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299715" marR="0" indent="-3428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491738" marR="0" indent="-3428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effectLst>
            <a:outerShdw blurRad="38100" dist="38100" dir="2700000" rotWithShape="0">
              <a:srgbClr val="000000">
                <a:alpha val="43137"/>
              </a:srgbClr>
            </a:outerShdw>
          </a:effectLst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1219199" y="1187652"/>
            <a:ext cx="6480050" cy="1265989"/>
          </a:xfrm>
          <a:prstGeom prst="rect">
            <a:avLst/>
          </a:prstGeom>
        </p:spPr>
        <p:txBody>
          <a:bodyPr/>
          <a:lstStyle>
            <a:lvl1pPr defTabSz="804672">
              <a:defRPr sz="4000"/>
            </a:lvl1pPr>
          </a:lstStyle>
          <a:p>
            <a:r>
              <a:t>Intro to Team Sponsorship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ubTitle" sz="quarter" idx="1"/>
          </p:nvPr>
        </p:nvSpPr>
        <p:spPr>
          <a:xfrm>
            <a:off x="1371599" y="2895600"/>
            <a:ext cx="6480050" cy="762000"/>
          </a:xfrm>
          <a:prstGeom prst="rect">
            <a:avLst/>
          </a:prstGeom>
        </p:spPr>
        <p:txBody>
          <a:bodyPr/>
          <a:lstStyle/>
          <a:p>
            <a:r>
              <a:t>Adam Zemke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175473" y="6458992"/>
            <a:ext cx="2286001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solidFill>
                  <a:srgbClr val="D9D9D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October 27,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How</a:t>
            </a:r>
            <a:r>
              <a:rPr b="0"/>
              <a:t> to search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University development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Locally-based industry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Recruiting companies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ldNum" sz="quarter" idx="4294967295"/>
          </p:nvPr>
        </p:nvSpPr>
        <p:spPr>
          <a:xfrm>
            <a:off x="4407315" y="6548846"/>
            <a:ext cx="329366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How</a:t>
            </a:r>
            <a:r>
              <a:rPr b="0"/>
              <a:t> to document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endParaRPr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Marketing brochure(s)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Organization-specific                                 cover letter &amp; proposal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Business cards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sldNum" sz="quarter" idx="4294967295"/>
          </p:nvPr>
        </p:nvSpPr>
        <p:spPr>
          <a:xfrm>
            <a:off x="4407315" y="6548846"/>
            <a:ext cx="329366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06" name="image7.png" descr="imag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371600"/>
            <a:ext cx="3358092" cy="4343400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8.png" descr="image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6362"/>
            <a:ext cx="9217025" cy="690404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How</a:t>
            </a:r>
            <a:r>
              <a:rPr b="0"/>
              <a:t> to attract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Marketing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Corporate Giving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Recruiting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sldNum" sz="quarter" idx="4294967295"/>
          </p:nvPr>
        </p:nvSpPr>
        <p:spPr>
          <a:xfrm>
            <a:off x="4407315" y="6548846"/>
            <a:ext cx="329366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9.png" descr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How</a:t>
            </a:r>
            <a:r>
              <a:rPr b="0"/>
              <a:t> to retain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Do</a:t>
            </a:r>
            <a:r>
              <a:rPr i="0"/>
              <a:t> what you promised</a:t>
            </a:r>
            <a:endParaRPr sz="1800"/>
          </a:p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Do</a:t>
            </a:r>
            <a:r>
              <a:rPr i="0"/>
              <a:t> your communications</a:t>
            </a:r>
            <a:endParaRPr sz="1800"/>
          </a:p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Do</a:t>
            </a:r>
            <a:r>
              <a:rPr i="0"/>
              <a:t> spread the word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sldNum" sz="quarter" idx="4294967295"/>
          </p:nvPr>
        </p:nvSpPr>
        <p:spPr>
          <a:xfrm>
            <a:off x="4407315" y="6548846"/>
            <a:ext cx="329366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9.png" descr="imag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 typeface="Wingdings 2"/>
              <a:buNone/>
            </a:pPr>
            <a:endParaRPr/>
          </a:p>
          <a:p>
            <a:pPr marL="0" indent="36576" algn="ctr">
              <a:spcBef>
                <a:spcPts val="0"/>
              </a:spcBef>
              <a:buSzTx/>
              <a:buFont typeface="Wingdings 2"/>
              <a:buNone/>
            </a:pPr>
            <a:r>
              <a:t>	Questions?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ldNum" sz="quarter" idx="4294967295"/>
          </p:nvPr>
        </p:nvSpPr>
        <p:spPr>
          <a:xfrm>
            <a:off x="4407315" y="6548846"/>
            <a:ext cx="329366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5"/>
            <a:ext cx="9220200" cy="69056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Basics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endParaRPr/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Who?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What?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Where?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How?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8" name="Shape 58"/>
          <p:cNvSpPr txBox="1"/>
          <p:nvPr/>
        </p:nvSpPr>
        <p:spPr>
          <a:xfrm>
            <a:off x="838200" y="1460500"/>
            <a:ext cx="746760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defRPr sz="3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Sponsorship is simple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5"/>
            <a:ext cx="9220200" cy="690562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Basics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endParaRPr/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Who?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What?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Where?</a:t>
            </a:r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How?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838200" y="1460500"/>
            <a:ext cx="7467600" cy="51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defRPr sz="3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Sponsorship is simple</a:t>
            </a:r>
          </a:p>
        </p:txBody>
      </p:sp>
      <p:sp>
        <p:nvSpPr>
          <p:cNvPr id="65" name="Shape 65"/>
          <p:cNvSpPr txBox="1"/>
          <p:nvPr/>
        </p:nvSpPr>
        <p:spPr>
          <a:xfrm rot="20567880">
            <a:off x="2037876" y="1974388"/>
            <a:ext cx="5332477" cy="2349501"/>
          </a:xfrm>
          <a:prstGeom prst="rect">
            <a:avLst/>
          </a:prstGeom>
          <a:ln w="12700">
            <a:miter lim="400000"/>
          </a:ln>
          <a:effectLst>
            <a:outerShdw blurRad="12700" dist="35921" dir="2700000" rotWithShape="0">
              <a:srgbClr val="000000"/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0">
                <a:solidFill>
                  <a:srgbClr val="FF0000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WAIT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Mission Statement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237746" indent="-201171" algn="ctr">
              <a:spcBef>
                <a:spcPts val="0"/>
              </a:spcBef>
              <a:buSzTx/>
              <a:buFont typeface="Wingdings 2"/>
              <a:buNone/>
            </a:pPr>
            <a:r>
              <a:t> We are a….who seeks to…</a:t>
            </a:r>
            <a:endParaRPr sz="1800"/>
          </a:p>
          <a:p>
            <a:pPr marL="0" lvl="8" indent="2148838">
              <a:spcBef>
                <a:spcPts val="500"/>
              </a:spcBef>
              <a:buSzTx/>
              <a:buFont typeface="Wingdings 2"/>
              <a:buNone/>
              <a:defRPr sz="2200" b="1" i="1"/>
            </a:pPr>
            <a:r>
              <a:t>                       tells</a:t>
            </a:r>
            <a:r>
              <a:rPr i="0"/>
              <a:t> who you are</a:t>
            </a:r>
            <a:endParaRPr sz="1600"/>
          </a:p>
          <a:p>
            <a:pPr marL="0" lvl="8" indent="2148838">
              <a:spcBef>
                <a:spcPts val="500"/>
              </a:spcBef>
              <a:buSzTx/>
              <a:buFont typeface="Wingdings 2"/>
              <a:buNone/>
              <a:defRPr sz="2200" b="1" i="1"/>
            </a:pPr>
            <a:r>
              <a:t>                        and</a:t>
            </a:r>
            <a:r>
              <a:rPr i="0"/>
              <a:t> what you do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0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5"/>
            <a:ext cx="9220200" cy="6905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Who</a:t>
            </a:r>
            <a:r>
              <a:rPr b="0"/>
              <a:t> are Sponsors?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711200" y="1600199"/>
            <a:ext cx="7467600" cy="4525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In-kind</a:t>
            </a:r>
          </a:p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Financial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  <a:defRPr sz="1800"/>
            </a:pPr>
            <a:endParaRPr/>
          </a:p>
          <a:p>
            <a:pPr marL="894523" lvl="1" indent="-554734">
              <a:spcBef>
                <a:spcPts val="600"/>
              </a:spcBef>
              <a:buClrTx/>
              <a:buSzPct val="100000"/>
              <a:buChar char="⦿"/>
              <a:defRPr sz="2600"/>
            </a:pPr>
            <a:r>
              <a:t>Raw materials</a:t>
            </a:r>
          </a:p>
          <a:p>
            <a:pPr marL="894523" lvl="1" indent="-554734">
              <a:spcBef>
                <a:spcPts val="600"/>
              </a:spcBef>
              <a:buClrTx/>
              <a:buSzPct val="100000"/>
              <a:buChar char="⦿"/>
              <a:defRPr sz="2600"/>
            </a:pPr>
            <a:r>
              <a:t>Parts &amp; Components</a:t>
            </a:r>
          </a:p>
          <a:p>
            <a:pPr marL="894523" lvl="1" indent="-554734">
              <a:spcBef>
                <a:spcPts val="600"/>
              </a:spcBef>
              <a:buClrTx/>
              <a:buSzPct val="100000"/>
              <a:buChar char="⦿"/>
              <a:defRPr sz="2600"/>
            </a:pPr>
            <a:r>
              <a:t>Labor &amp; Services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76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5"/>
            <a:ext cx="9220200" cy="6905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What</a:t>
            </a:r>
            <a:r>
              <a:rPr b="0"/>
              <a:t> is sponsorship?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 typeface="Wingdings 2"/>
              <a:buNone/>
            </a:pPr>
            <a:r>
              <a:t> A relationship that unites 2+ parties to  </a:t>
            </a:r>
          </a:p>
          <a:p>
            <a:pPr marL="0" indent="0" algn="ctr">
              <a:spcBef>
                <a:spcPts val="0"/>
              </a:spcBef>
              <a:buSzTx/>
              <a:buFont typeface="Wingdings 2"/>
              <a:buNone/>
            </a:pPr>
            <a:r>
              <a:t> satisfy individual and </a:t>
            </a:r>
            <a:r>
              <a:rPr u="sng"/>
              <a:t>mutually-shared</a:t>
            </a:r>
            <a:r>
              <a:t> goals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81" name="image4.png" descr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5"/>
            <a:ext cx="9220200" cy="6905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5527">
              <a:defRPr sz="4000" b="1"/>
            </a:pPr>
            <a:r>
              <a:t>Where</a:t>
            </a:r>
            <a:r>
              <a:rPr b="0"/>
              <a:t> to you obtain sponsorship?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 typeface="Wingdings 2"/>
              <a:buNone/>
            </a:pPr>
            <a:endParaRPr/>
          </a:p>
          <a:p>
            <a:pPr marL="0" indent="0">
              <a:spcBef>
                <a:spcPts val="0"/>
              </a:spcBef>
              <a:buSzTx/>
              <a:buFont typeface="Wingdings 2"/>
              <a:buNone/>
            </a:pPr>
            <a:r>
              <a:t>ANYWHERE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</a:t>
            </a:r>
            <a:r>
              <a:rPr b="1"/>
              <a:t>how's</a:t>
            </a:r>
            <a:r>
              <a:t> of sponsorship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Be</a:t>
            </a:r>
            <a:r>
              <a:rPr i="0"/>
              <a:t> professional</a:t>
            </a:r>
            <a:endParaRPr sz="1800"/>
          </a:p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Be</a:t>
            </a:r>
            <a:r>
              <a:rPr i="0"/>
              <a:t> truthful</a:t>
            </a:r>
            <a:endParaRPr sz="1800"/>
          </a:p>
          <a:p>
            <a:pPr marL="0" indent="0">
              <a:spcBef>
                <a:spcPts val="0"/>
              </a:spcBef>
              <a:buSzTx/>
              <a:buFont typeface="Wingdings 2"/>
              <a:buNone/>
              <a:defRPr i="1"/>
            </a:pPr>
            <a:r>
              <a:t>Believe</a:t>
            </a:r>
            <a:r>
              <a:rPr i="0"/>
              <a:t> in your product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91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How</a:t>
            </a:r>
            <a:r>
              <a:rPr b="0"/>
              <a:t> to pursue sponsorship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838200" y="1600200"/>
            <a:ext cx="7467600" cy="3456103"/>
          </a:xfrm>
          <a:prstGeom prst="rect">
            <a:avLst/>
          </a:prstGeom>
        </p:spPr>
        <p:txBody>
          <a:bodyPr/>
          <a:lstStyle/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Cold calling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Electronically</a:t>
            </a:r>
            <a:endParaRPr sz="1800"/>
          </a:p>
          <a:p>
            <a:pPr marL="401052" indent="-401052">
              <a:spcBef>
                <a:spcPts val="0"/>
              </a:spcBef>
              <a:buClrTx/>
              <a:buSzPct val="100000"/>
              <a:buAutoNum type="arabicPeriod"/>
            </a:pPr>
            <a:r>
              <a:t>Face-to-face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4294967295"/>
          </p:nvPr>
        </p:nvSpPr>
        <p:spPr>
          <a:xfrm>
            <a:off x="4463622" y="6548846"/>
            <a:ext cx="216753" cy="3454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96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04773"/>
            <a:ext cx="9220200" cy="6905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">
      <a:dk1>
        <a:srgbClr val="002060"/>
      </a:dk1>
      <a:lt1>
        <a:srgbClr val="FFFFFF"/>
      </a:lt1>
      <a:dk2>
        <a:srgbClr val="A7A7A7"/>
      </a:dk2>
      <a:lt2>
        <a:srgbClr val="535353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00FF"/>
      </a:hlink>
      <a:folHlink>
        <a:srgbClr val="FF00FF"/>
      </a:folHlink>
    </a:clrScheme>
    <a:fontScheme name="Technic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chnic">
  <a:themeElements>
    <a:clrScheme name="Techn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00FF"/>
      </a:hlink>
      <a:folHlink>
        <a:srgbClr val="FF00FF"/>
      </a:folHlink>
    </a:clrScheme>
    <a:fontScheme name="Technic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206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On-screen Show (4:3)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American Typewriter</vt:lpstr>
      <vt:lpstr>Arial</vt:lpstr>
      <vt:lpstr>Calibri</vt:lpstr>
      <vt:lpstr>Century Gothic</vt:lpstr>
      <vt:lpstr>Wingdings 2</vt:lpstr>
      <vt:lpstr>Technic</vt:lpstr>
      <vt:lpstr>Intro to Team Sponsorship</vt:lpstr>
      <vt:lpstr>The Basics</vt:lpstr>
      <vt:lpstr>The Basics</vt:lpstr>
      <vt:lpstr>Mission Statement</vt:lpstr>
      <vt:lpstr>Who are Sponsors?</vt:lpstr>
      <vt:lpstr>What is sponsorship?</vt:lpstr>
      <vt:lpstr>Where to you obtain sponsorship?</vt:lpstr>
      <vt:lpstr>The how's of sponsorship</vt:lpstr>
      <vt:lpstr>How to pursue sponsorship</vt:lpstr>
      <vt:lpstr>How to search</vt:lpstr>
      <vt:lpstr>How to document</vt:lpstr>
      <vt:lpstr>How to attract</vt:lpstr>
      <vt:lpstr>How to retain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Team Sponsorship</dc:title>
  <dc:creator>Ryan Good</dc:creator>
  <cp:lastModifiedBy>Kaley Zundel</cp:lastModifiedBy>
  <cp:revision>1</cp:revision>
  <dcterms:modified xsi:type="dcterms:W3CDTF">2019-10-22T16:26:01Z</dcterms:modified>
</cp:coreProperties>
</file>